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1"/>
  </p:sldMasterIdLst>
  <p:notesMasterIdLst>
    <p:notesMasterId r:id="rId15"/>
  </p:notesMasterIdLst>
  <p:sldIdLst>
    <p:sldId id="256" r:id="rId2"/>
    <p:sldId id="257" r:id="rId3"/>
    <p:sldId id="258" r:id="rId4"/>
    <p:sldId id="262" r:id="rId5"/>
    <p:sldId id="259" r:id="rId6"/>
    <p:sldId id="263" r:id="rId7"/>
    <p:sldId id="264" r:id="rId8"/>
    <p:sldId id="265" r:id="rId9"/>
    <p:sldId id="267" r:id="rId10"/>
    <p:sldId id="268" r:id="rId11"/>
    <p:sldId id="269" r:id="rId12"/>
    <p:sldId id="270" r:id="rId13"/>
    <p:sldId id="266" r:id="rId14"/>
  </p:sldIdLst>
  <p:sldSz cx="9144000" cy="6858000" type="screen4x3"/>
  <p:notesSz cx="7086600" cy="93726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84" y="-5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0860" cy="468630"/>
          </a:xfrm>
          <a:prstGeom prst="rect">
            <a:avLst/>
          </a:prstGeom>
        </p:spPr>
        <p:txBody>
          <a:bodyPr vert="horz" lIns="94046" tIns="47023" rIns="94046" bIns="470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14100" y="0"/>
            <a:ext cx="3070860" cy="468630"/>
          </a:xfrm>
          <a:prstGeom prst="rect">
            <a:avLst/>
          </a:prstGeom>
        </p:spPr>
        <p:txBody>
          <a:bodyPr vert="horz" lIns="94046" tIns="47023" rIns="94046" bIns="47023" rtlCol="0"/>
          <a:lstStyle>
            <a:lvl1pPr algn="r">
              <a:defRPr sz="1200"/>
            </a:lvl1pPr>
          </a:lstStyle>
          <a:p>
            <a:fld id="{11E65C69-BA38-4295-8F7A-73BEE0E17BC2}" type="datetimeFigureOut">
              <a:rPr lang="en-US" smtClean="0"/>
              <a:t>1/16/2014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703263"/>
            <a:ext cx="4686300" cy="3514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046" tIns="47023" rIns="94046" bIns="4702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660" y="4451985"/>
            <a:ext cx="5669280" cy="4217670"/>
          </a:xfrm>
          <a:prstGeom prst="rect">
            <a:avLst/>
          </a:prstGeom>
        </p:spPr>
        <p:txBody>
          <a:bodyPr vert="horz" lIns="94046" tIns="47023" rIns="94046" bIns="47023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02343"/>
            <a:ext cx="3070860" cy="468630"/>
          </a:xfrm>
          <a:prstGeom prst="rect">
            <a:avLst/>
          </a:prstGeom>
        </p:spPr>
        <p:txBody>
          <a:bodyPr vert="horz" lIns="94046" tIns="47023" rIns="94046" bIns="470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14100" y="8902343"/>
            <a:ext cx="3070860" cy="468630"/>
          </a:xfrm>
          <a:prstGeom prst="rect">
            <a:avLst/>
          </a:prstGeom>
        </p:spPr>
        <p:txBody>
          <a:bodyPr vert="horz" lIns="94046" tIns="47023" rIns="94046" bIns="47023" rtlCol="0" anchor="b"/>
          <a:lstStyle>
            <a:lvl1pPr algn="r">
              <a:defRPr sz="1200"/>
            </a:lvl1pPr>
          </a:lstStyle>
          <a:p>
            <a:fld id="{B780D070-61CD-469D-B115-14515878E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700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http://books.google.com/books?id=6cwDAAAAMBAJ&amp;pg=PA88&amp;lpg=PA88&amp;dq=orita+ebony+magazine&amp;source=bl&amp;ots=b1ioOOIJFA&amp;sig=0_rk1gHQ9xeUrPF4fIlpz5m15xc&amp;hl=en&amp;sa=X&amp;ei=xOb-UL68NM6u0AHIkYDQDg&amp;ved=0CDkQ6AEwAA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0D070-61CD-469D-B115-14515878E1C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834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D89F2-7080-4F6A-9825-95EA05359D2C}" type="datetime1">
              <a:rPr lang="en-US" smtClean="0"/>
              <a:t>1/16/2014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by: Donna Fair Conn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E0DE5-E3A4-4E38-A11B-809C90FD48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E8FEC-EBFC-48A5-A576-853A035592E1}" type="datetime1">
              <a:rPr lang="en-US" smtClean="0"/>
              <a:t>1/16/2014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by: Donna Fair Conn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E0DE5-E3A4-4E38-A11B-809C90FD48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DF1FA-8BE0-4F2F-8BED-C937FBC0829B}" type="datetime1">
              <a:rPr lang="en-US" smtClean="0"/>
              <a:t>1/16/2014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by: Donna Fair Conn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E0DE5-E3A4-4E38-A11B-809C90FD48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641DC-ED69-4DF6-B8D1-64ED786FA1C8}" type="datetime1">
              <a:rPr lang="en-US" smtClean="0"/>
              <a:t>1/16/2014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by: Donna Fair Conn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E0DE5-E3A4-4E38-A11B-809C90FD48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E839F-099D-4640-9E62-F6F8AE719C94}" type="datetime1">
              <a:rPr lang="en-US" smtClean="0"/>
              <a:t>1/16/2014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by: Donna Fair Conn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E0DE5-E3A4-4E38-A11B-809C90FD48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FD30A-4972-4BD7-B836-3CEA0358A554}" type="datetime1">
              <a:rPr lang="en-US" smtClean="0"/>
              <a:t>1/16/2014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by: Donna Fair Conn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E0DE5-E3A4-4E38-A11B-809C90FD48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7335D-E0D9-4906-88E8-7DB331B1CEE6}" type="datetime1">
              <a:rPr lang="en-US" smtClean="0"/>
              <a:t>1/16/2014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by: Donna Fair Conn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E0DE5-E3A4-4E38-A11B-809C90FD48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D0713-517E-4A82-9901-775A64E1F30B}" type="datetime1">
              <a:rPr lang="en-US" smtClean="0"/>
              <a:t>1/16/2014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by: Donna Fair Conn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E0DE5-E3A4-4E38-A11B-809C90FD48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A21B0-1776-40BF-8F43-43FEC3D753F7}" type="datetime1">
              <a:rPr lang="en-US" smtClean="0"/>
              <a:t>1/16/2014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by: Donna Fair Conn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E0DE5-E3A4-4E38-A11B-809C90FD4835}" type="slidenum">
              <a:rPr lang="en-US" smtClean="0"/>
              <a:t>‹#›</a:t>
            </a:fld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D2B47-A477-45B9-ADD8-A0465922E131}" type="datetime1">
              <a:rPr lang="en-US" smtClean="0"/>
              <a:t>1/16/2014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by: Donna Fair Conn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E0DE5-E3A4-4E38-A11B-809C90FD48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48E35-C989-4C96-AE35-58AD34730288}" type="datetime1">
              <a:rPr lang="en-US" smtClean="0"/>
              <a:t>1/16/2014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by: Donna Fair Conn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E0DE5-E3A4-4E38-A11B-809C90FD48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1C1032D-48F9-4C14-B6FE-EF5AEB740599}" type="datetime1">
              <a:rPr lang="en-US" smtClean="0"/>
              <a:t>1/16/2014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Prepared by: Donna Fair Conn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AFE0DE5-E3A4-4E38-A11B-809C90FD483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books.google.com/books?id=6cwDAAAAMBAJ&amp;pg=PA88&amp;lpg=PA88&amp;dq=orita+ebony+magazine&amp;source=bl&amp;ots=b1ioOOIJFA&amp;sig=0_rk1gHQ9xeUrPF4fIlpz5m15xc&amp;hl=en&amp;sa=X&amp;ei=xOb-UL68NM6u0AHIkYDQDg&amp;ved=0CDkQ6AEwAA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914400"/>
            <a:ext cx="7772400" cy="1447799"/>
          </a:xfrm>
        </p:spPr>
        <p:txBody>
          <a:bodyPr>
            <a:normAutofit fontScale="90000"/>
          </a:bodyPr>
          <a:lstStyle/>
          <a:p>
            <a:r>
              <a:rPr lang="en-US" sz="7200" dirty="0" err="1" smtClean="0"/>
              <a:t>Orita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4724400"/>
            <a:ext cx="7117180" cy="861420"/>
          </a:xfrm>
        </p:spPr>
        <p:txBody>
          <a:bodyPr>
            <a:noAutofit/>
          </a:bodyPr>
          <a:lstStyle/>
          <a:p>
            <a:r>
              <a:rPr lang="en-US" dirty="0" smtClean="0"/>
              <a:t>An Initiation into Christian Adulthood</a:t>
            </a:r>
          </a:p>
          <a:p>
            <a:r>
              <a:rPr lang="en-US" dirty="0" smtClean="0"/>
              <a:t>by </a:t>
            </a:r>
          </a:p>
          <a:p>
            <a:r>
              <a:rPr lang="en-US" dirty="0" smtClean="0"/>
              <a:t>Donna Fair Conn &amp; William Conn</a:t>
            </a:r>
          </a:p>
          <a:p>
            <a:r>
              <a:rPr lang="en-US" dirty="0" smtClean="0"/>
              <a:t>Email : Orita@franktfairfoundation.org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530" y="2057400"/>
            <a:ext cx="1895669" cy="1548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833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Orita</a:t>
            </a:r>
            <a:r>
              <a:rPr lang="en-US" dirty="0" smtClean="0"/>
              <a:t> Meaning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sz="3200" dirty="0" err="1" smtClean="0"/>
              <a:t>Orita</a:t>
            </a:r>
            <a:r>
              <a:rPr lang="en-US" dirty="0" smtClean="0"/>
              <a:t> – </a:t>
            </a:r>
            <a:r>
              <a:rPr lang="en-US" sz="2800" dirty="0" smtClean="0"/>
              <a:t>African word from the Yoruba tribe which means “crossroad” or “where two ways converge”.</a:t>
            </a:r>
          </a:p>
          <a:p>
            <a:endParaRPr lang="en-US" dirty="0"/>
          </a:p>
          <a:p>
            <a:r>
              <a:rPr lang="en-US" sz="2800" dirty="0" smtClean="0"/>
              <a:t>In a true sense, the convergence of two meaningful alternatives is what </a:t>
            </a:r>
            <a:r>
              <a:rPr lang="en-US" sz="2800" u="sng" dirty="0" smtClean="0"/>
              <a:t>choice</a:t>
            </a:r>
            <a:r>
              <a:rPr lang="en-US" sz="2800" dirty="0" smtClean="0"/>
              <a:t> is all about.</a:t>
            </a:r>
            <a:endParaRPr lang="en-US" sz="28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65508-8C8B-4498-B67E-D665C6F4FCD5}" type="datetime1">
              <a:rPr lang="en-US" smtClean="0"/>
              <a:t>1/16/2014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by: Donna Fair Conn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E0DE5-E3A4-4E38-A11B-809C90FD483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836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 for the </a:t>
            </a:r>
            <a:r>
              <a:rPr lang="en-US" dirty="0" err="1" smtClean="0"/>
              <a:t>Orita</a:t>
            </a:r>
            <a:r>
              <a:rPr lang="en-US" dirty="0" smtClean="0"/>
              <a:t> Ritual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To impress upon young persons their responsibility for their moral conduct from a Christian perspective.</a:t>
            </a:r>
            <a:endParaRPr lang="en-US" sz="24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9F2EB-B10A-4F20-94C4-BE9829902A1B}" type="datetime1">
              <a:rPr lang="en-US" smtClean="0"/>
              <a:t>1/16/2014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by: Donna Fair Conn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E0DE5-E3A4-4E38-A11B-809C90FD483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11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Orita</a:t>
            </a:r>
            <a:r>
              <a:rPr lang="en-US" dirty="0" smtClean="0"/>
              <a:t> Age / Support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Originally for 16 year </a:t>
            </a:r>
            <a:r>
              <a:rPr lang="en-US" dirty="0" smtClean="0"/>
              <a:t>olds only</a:t>
            </a:r>
            <a:endParaRPr lang="en-US" dirty="0"/>
          </a:p>
          <a:p>
            <a:endParaRPr lang="en-US" dirty="0"/>
          </a:p>
          <a:p>
            <a:r>
              <a:rPr lang="en-US" dirty="0" smtClean="0"/>
              <a:t>Ages </a:t>
            </a:r>
            <a:r>
              <a:rPr lang="en-US" dirty="0"/>
              <a:t>16 – </a:t>
            </a:r>
            <a:r>
              <a:rPr lang="en-US" dirty="0" smtClean="0"/>
              <a:t>18 could benefit from </a:t>
            </a:r>
            <a:r>
              <a:rPr lang="en-US" dirty="0" err="1" smtClean="0"/>
              <a:t>Orita</a:t>
            </a:r>
            <a:r>
              <a:rPr lang="en-US" dirty="0" smtClean="0"/>
              <a:t> workshops</a:t>
            </a:r>
            <a:endParaRPr lang="en-US" dirty="0"/>
          </a:p>
          <a:p>
            <a:endParaRPr lang="en-US" dirty="0"/>
          </a:p>
          <a:p>
            <a:r>
              <a:rPr lang="en-US" dirty="0" err="1" smtClean="0"/>
              <a:t>Orita</a:t>
            </a:r>
            <a:r>
              <a:rPr lang="en-US" dirty="0" smtClean="0"/>
              <a:t> for both young </a:t>
            </a:r>
            <a:r>
              <a:rPr lang="en-US" dirty="0"/>
              <a:t>men and young women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Parents/ Guardians support is needed</a:t>
            </a:r>
          </a:p>
          <a:p>
            <a:endParaRPr lang="en-US" dirty="0" smtClean="0"/>
          </a:p>
          <a:p>
            <a:r>
              <a:rPr lang="en-US" dirty="0" smtClean="0"/>
              <a:t>Church Support</a:t>
            </a:r>
          </a:p>
          <a:p>
            <a:endParaRPr lang="en-US" dirty="0" smtClean="0"/>
          </a:p>
          <a:p>
            <a:r>
              <a:rPr lang="en-US" dirty="0" smtClean="0"/>
              <a:t>Community Support</a:t>
            </a:r>
          </a:p>
          <a:p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2725D-3108-4B6B-B70B-EB50C8B0C6A7}" type="datetime1">
              <a:rPr lang="en-US" smtClean="0"/>
              <a:t>1/16/2014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by: Donna Fair Conn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E0DE5-E3A4-4E38-A11B-809C90FD483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62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 </a:t>
            </a:r>
            <a:r>
              <a:rPr lang="en-US" dirty="0" err="1" smtClean="0"/>
              <a:t>Orita</a:t>
            </a:r>
            <a:r>
              <a:rPr lang="en-US" dirty="0" smtClean="0"/>
              <a:t> Ritual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6783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Understanding the Black experience in America</a:t>
            </a:r>
          </a:p>
          <a:p>
            <a:r>
              <a:rPr lang="en-US" sz="2400" dirty="0" smtClean="0"/>
              <a:t>Managing the family budget</a:t>
            </a:r>
          </a:p>
          <a:p>
            <a:r>
              <a:rPr lang="en-US" sz="2400" dirty="0" smtClean="0"/>
              <a:t>Community Service</a:t>
            </a:r>
          </a:p>
          <a:p>
            <a:r>
              <a:rPr lang="en-US" sz="2400" dirty="0" smtClean="0"/>
              <a:t>Exploration of career and educational opportunities</a:t>
            </a:r>
          </a:p>
          <a:p>
            <a:r>
              <a:rPr lang="en-US" sz="2400" dirty="0" smtClean="0"/>
              <a:t>Relationship and Love/ Behaviors</a:t>
            </a:r>
          </a:p>
          <a:p>
            <a:r>
              <a:rPr lang="en-US" sz="2400" dirty="0" smtClean="0"/>
              <a:t>Bible Study and Reflection</a:t>
            </a:r>
          </a:p>
          <a:p>
            <a:r>
              <a:rPr lang="en-US" sz="2400" dirty="0" smtClean="0"/>
              <a:t>Preparation and execution of the </a:t>
            </a:r>
            <a:r>
              <a:rPr lang="en-US" sz="2400" dirty="0" err="1" smtClean="0"/>
              <a:t>Orita</a:t>
            </a:r>
            <a:r>
              <a:rPr lang="en-US" sz="2400" dirty="0" smtClean="0"/>
              <a:t> Ceremony</a:t>
            </a:r>
            <a:endParaRPr lang="en-US" sz="24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0918D-A326-4601-9B06-81BBAC39C8F4}" type="datetime1">
              <a:rPr lang="en-US" smtClean="0"/>
              <a:t>1/16/2014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by: Donna Fair Conn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E0DE5-E3A4-4E38-A11B-809C90FD483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71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Recommendations for </a:t>
            </a:r>
            <a:r>
              <a:rPr lang="en-US" dirty="0" err="1" smtClean="0"/>
              <a:t>Orita</a:t>
            </a:r>
            <a:r>
              <a:rPr lang="en-US" dirty="0" smtClean="0"/>
              <a:t>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2800" dirty="0" smtClean="0"/>
              <a:t>Black experience in America </a:t>
            </a:r>
            <a:r>
              <a:rPr lang="en-US" sz="1700" i="1" dirty="0" smtClean="0"/>
              <a:t>(Supported by: Parent/Church Workshop)</a:t>
            </a:r>
          </a:p>
          <a:p>
            <a:pPr lvl="2"/>
            <a:endParaRPr lang="en-US" sz="900" i="1" dirty="0" smtClean="0"/>
          </a:p>
          <a:p>
            <a:pPr lvl="1"/>
            <a:r>
              <a:rPr lang="en-US" sz="2200" dirty="0" smtClean="0"/>
              <a:t>Meet with older persons in church / community, listen and learn from their experiences.</a:t>
            </a:r>
          </a:p>
          <a:p>
            <a:pPr lvl="1"/>
            <a:r>
              <a:rPr lang="en-US" sz="2200" dirty="0" smtClean="0"/>
              <a:t>Read books and magazines on the Black experience and discuss with parents</a:t>
            </a:r>
          </a:p>
          <a:p>
            <a:pPr lvl="1"/>
            <a:r>
              <a:rPr lang="en-US" sz="2200" dirty="0" smtClean="0"/>
              <a:t>Roots </a:t>
            </a:r>
          </a:p>
          <a:p>
            <a:pPr lvl="1"/>
            <a:endParaRPr lang="en-US" sz="1800" dirty="0" smtClean="0"/>
          </a:p>
          <a:p>
            <a:pPr marL="514350" indent="-457200"/>
            <a:r>
              <a:rPr lang="en-US" sz="2800" dirty="0" smtClean="0"/>
              <a:t>Managing Family Budget </a:t>
            </a:r>
            <a:r>
              <a:rPr lang="en-US" sz="1700" i="1" dirty="0" smtClean="0"/>
              <a:t>(Parent)</a:t>
            </a:r>
          </a:p>
          <a:p>
            <a:pPr lvl="1">
              <a:buFontTx/>
              <a:buChar char="-"/>
            </a:pPr>
            <a:r>
              <a:rPr lang="en-US" sz="2000" dirty="0" smtClean="0"/>
              <a:t>Pay the monthly bills</a:t>
            </a:r>
          </a:p>
          <a:p>
            <a:pPr lvl="1">
              <a:buFontTx/>
              <a:buChar char="-"/>
            </a:pPr>
            <a:r>
              <a:rPr lang="en-US" sz="2000" dirty="0" smtClean="0"/>
              <a:t>Do the  grocery shopping </a:t>
            </a:r>
          </a:p>
          <a:p>
            <a:pPr lvl="1">
              <a:buFontTx/>
              <a:buChar char="-"/>
            </a:pPr>
            <a:r>
              <a:rPr lang="en-US" sz="2000" dirty="0" smtClean="0"/>
              <a:t>Research cost of </a:t>
            </a:r>
            <a:r>
              <a:rPr lang="en-US" sz="2000" dirty="0" err="1" smtClean="0"/>
              <a:t>apts</a:t>
            </a:r>
            <a:r>
              <a:rPr lang="en-US" sz="2000" dirty="0" smtClean="0"/>
              <a:t>, homes in local area</a:t>
            </a:r>
          </a:p>
          <a:p>
            <a:pPr lvl="1">
              <a:buFontTx/>
              <a:buChar char="-"/>
            </a:pPr>
            <a:endParaRPr lang="en-US" sz="2000" dirty="0" smtClean="0"/>
          </a:p>
          <a:p>
            <a:r>
              <a:rPr lang="en-US" sz="2800" dirty="0" smtClean="0"/>
              <a:t>Community Service </a:t>
            </a:r>
            <a:r>
              <a:rPr lang="en-US" sz="1700" i="1" dirty="0" smtClean="0"/>
              <a:t>(Parent/Church/Community)</a:t>
            </a:r>
          </a:p>
          <a:p>
            <a:pPr lvl="1">
              <a:buFontTx/>
              <a:buChar char="-"/>
            </a:pPr>
            <a:r>
              <a:rPr lang="en-US" sz="2000" dirty="0" smtClean="0"/>
              <a:t>Feeding the homeless, </a:t>
            </a:r>
            <a:r>
              <a:rPr lang="en-US" sz="2000" dirty="0" err="1" smtClean="0"/>
              <a:t>etc</a:t>
            </a:r>
            <a:r>
              <a:rPr lang="en-US" sz="2000" dirty="0" smtClean="0"/>
              <a:t> (SSL)</a:t>
            </a:r>
          </a:p>
          <a:p>
            <a:pPr lvl="1">
              <a:buFontTx/>
              <a:buChar char="-"/>
            </a:pPr>
            <a:r>
              <a:rPr lang="en-US" sz="2000" dirty="0" smtClean="0"/>
              <a:t>Activities needed in the church and community</a:t>
            </a:r>
            <a:endParaRPr lang="en-US" sz="2000" dirty="0"/>
          </a:p>
          <a:p>
            <a:pPr lvl="1">
              <a:buFontTx/>
              <a:buChar char="-"/>
            </a:pP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C3EDE-9EFD-48E0-A6BB-EB92930F72B5}" type="datetime1">
              <a:rPr lang="en-US" smtClean="0"/>
              <a:t>1/16/2014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by: Donna Fair Conn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E0DE5-E3A4-4E38-A11B-809C90FD483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293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Recommendations for </a:t>
            </a:r>
            <a:r>
              <a:rPr lang="en-US" dirty="0" err="1"/>
              <a:t>Orita</a:t>
            </a:r>
            <a:r>
              <a:rPr lang="en-US" dirty="0"/>
              <a:t> </a:t>
            </a:r>
            <a:r>
              <a:rPr lang="en-US" dirty="0" smtClean="0"/>
              <a:t>Requirements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Career and Educational Opportunities </a:t>
            </a:r>
            <a:r>
              <a:rPr lang="en-US" sz="1600" dirty="0" smtClean="0"/>
              <a:t>(Parent/School/Church)</a:t>
            </a:r>
          </a:p>
          <a:p>
            <a:pPr lvl="1"/>
            <a:r>
              <a:rPr lang="en-US" sz="2000" dirty="0" smtClean="0"/>
              <a:t>Talk with High School guidance counselors</a:t>
            </a:r>
          </a:p>
          <a:p>
            <a:pPr lvl="1"/>
            <a:r>
              <a:rPr lang="en-US" sz="2000" dirty="0" smtClean="0"/>
              <a:t>Visit College institutions</a:t>
            </a:r>
          </a:p>
          <a:p>
            <a:pPr lvl="1"/>
            <a:r>
              <a:rPr lang="en-US" sz="2000" dirty="0" smtClean="0"/>
              <a:t>Talk with people in your field of interest</a:t>
            </a:r>
          </a:p>
          <a:p>
            <a:pPr lvl="1"/>
            <a:r>
              <a:rPr lang="en-US" sz="2000" dirty="0" smtClean="0"/>
              <a:t>Research your interest and what types of careers relate to your interest.</a:t>
            </a:r>
          </a:p>
          <a:p>
            <a:pPr lvl="1"/>
            <a:endParaRPr lang="en-US" sz="2000" dirty="0" smtClean="0"/>
          </a:p>
          <a:p>
            <a:r>
              <a:rPr lang="en-US" sz="2800" dirty="0" smtClean="0"/>
              <a:t>Relationship and Love / Behaviors </a:t>
            </a:r>
            <a:r>
              <a:rPr lang="en-US" sz="1600" dirty="0" smtClean="0"/>
              <a:t>(Parent/ Church Workshop)</a:t>
            </a:r>
          </a:p>
          <a:p>
            <a:pPr lvl="1"/>
            <a:r>
              <a:rPr lang="en-US" sz="2000" dirty="0" smtClean="0"/>
              <a:t>Communication</a:t>
            </a:r>
          </a:p>
          <a:p>
            <a:pPr lvl="1"/>
            <a:r>
              <a:rPr lang="en-US" sz="2000" dirty="0" smtClean="0"/>
              <a:t>Male Female relationships, Dating, and Marriage </a:t>
            </a:r>
          </a:p>
          <a:p>
            <a:pPr lvl="1"/>
            <a:r>
              <a:rPr lang="en-US" sz="2000" dirty="0" smtClean="0"/>
              <a:t>Self Control / Anger Management</a:t>
            </a:r>
          </a:p>
          <a:p>
            <a:endParaRPr lang="en-US" sz="2400" dirty="0"/>
          </a:p>
          <a:p>
            <a:endParaRPr lang="en-US" sz="2400" dirty="0" smtClean="0"/>
          </a:p>
          <a:p>
            <a:pPr lvl="1"/>
            <a:endParaRPr lang="en-US" sz="2000" dirty="0"/>
          </a:p>
          <a:p>
            <a:pPr lvl="1"/>
            <a:endParaRPr lang="en-US" sz="2000" dirty="0" smtClean="0"/>
          </a:p>
          <a:p>
            <a:pPr lvl="1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2E6D0-02EB-46A7-A826-8B177FB2F1F6}" type="datetime1">
              <a:rPr lang="en-US" smtClean="0"/>
              <a:t>1/16/2014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by: Donna Fair Conn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E0DE5-E3A4-4E38-A11B-809C90FD483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72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Recommendations for </a:t>
            </a:r>
            <a:r>
              <a:rPr lang="en-US" dirty="0" err="1"/>
              <a:t>Orita</a:t>
            </a:r>
            <a:r>
              <a:rPr lang="en-US" dirty="0"/>
              <a:t> </a:t>
            </a:r>
            <a:r>
              <a:rPr lang="en-US" dirty="0" smtClean="0"/>
              <a:t>Requirements cont’d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800" dirty="0" smtClean="0"/>
              <a:t>Bible Study and Reflection </a:t>
            </a:r>
            <a:r>
              <a:rPr lang="en-US" sz="2000" i="1" dirty="0" smtClean="0"/>
              <a:t>(Church/Parent)</a:t>
            </a:r>
          </a:p>
          <a:p>
            <a:pPr lvl="1"/>
            <a:r>
              <a:rPr lang="en-US" sz="1800" dirty="0" smtClean="0"/>
              <a:t>Understanding the Old/New Testaments</a:t>
            </a:r>
          </a:p>
          <a:p>
            <a:pPr lvl="1"/>
            <a:r>
              <a:rPr lang="en-US" sz="1800" dirty="0" smtClean="0"/>
              <a:t>Rewrite or do skit of a parable of Jesus in contemporary language</a:t>
            </a:r>
          </a:p>
          <a:p>
            <a:pPr lvl="2"/>
            <a:r>
              <a:rPr lang="en-US" sz="1400" dirty="0" smtClean="0"/>
              <a:t>The Good Samaritan ( Luke 10:25-37)</a:t>
            </a:r>
          </a:p>
          <a:p>
            <a:pPr lvl="2"/>
            <a:r>
              <a:rPr lang="en-US" sz="1400" dirty="0" smtClean="0"/>
              <a:t>The Wise and Foolish Maidens (Matthew 25:1-13)</a:t>
            </a:r>
          </a:p>
          <a:p>
            <a:pPr lvl="2"/>
            <a:r>
              <a:rPr lang="en-US" sz="1400" dirty="0" smtClean="0"/>
              <a:t>The Prodigal Son (Luke 15:11-32)</a:t>
            </a:r>
          </a:p>
          <a:p>
            <a:pPr lvl="2"/>
            <a:endParaRPr lang="en-US" sz="1400" dirty="0" smtClean="0"/>
          </a:p>
          <a:p>
            <a:pPr lvl="2"/>
            <a:endParaRPr lang="en-US" sz="1400" dirty="0"/>
          </a:p>
          <a:p>
            <a:r>
              <a:rPr lang="en-US" sz="2200" dirty="0" smtClean="0"/>
              <a:t>Preparation and Execution of </a:t>
            </a:r>
            <a:r>
              <a:rPr lang="en-US" sz="2200" dirty="0" err="1" smtClean="0"/>
              <a:t>Orita</a:t>
            </a:r>
            <a:r>
              <a:rPr lang="en-US" sz="2200" dirty="0" smtClean="0"/>
              <a:t> Ceremony </a:t>
            </a:r>
          </a:p>
          <a:p>
            <a:pPr lvl="1"/>
            <a:r>
              <a:rPr lang="en-US" sz="1800" dirty="0" smtClean="0"/>
              <a:t>Develop Program (Scriptures, Speakers, Invited Guest, </a:t>
            </a:r>
            <a:r>
              <a:rPr lang="en-US" sz="1800" dirty="0" err="1" smtClean="0"/>
              <a:t>etc</a:t>
            </a:r>
            <a:r>
              <a:rPr lang="en-US" sz="1800" dirty="0" smtClean="0"/>
              <a:t>)</a:t>
            </a:r>
          </a:p>
          <a:p>
            <a:pPr lvl="1"/>
            <a:r>
              <a:rPr lang="en-US" sz="1800" dirty="0" smtClean="0"/>
              <a:t>Secure commitment of Participates</a:t>
            </a:r>
          </a:p>
          <a:p>
            <a:pPr lvl="1"/>
            <a:r>
              <a:rPr lang="en-US" sz="1800" dirty="0" smtClean="0"/>
              <a:t>Display of Lessons Learned from </a:t>
            </a:r>
            <a:r>
              <a:rPr lang="en-US" sz="1800" dirty="0" err="1" smtClean="0"/>
              <a:t>Orita</a:t>
            </a:r>
            <a:r>
              <a:rPr lang="en-US" sz="1800" dirty="0" smtClean="0"/>
              <a:t> Requirements</a:t>
            </a:r>
          </a:p>
          <a:p>
            <a:pPr lvl="1"/>
            <a:r>
              <a:rPr lang="en-US" sz="1800" dirty="0" smtClean="0"/>
              <a:t>Dates, Time, Refreshments, etc.</a:t>
            </a:r>
            <a:endParaRPr lang="en-US" sz="1800" dirty="0"/>
          </a:p>
          <a:p>
            <a:endParaRPr lang="en-US" sz="22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4C421-98F1-45A4-AF21-75DA4A9CD01E}" type="datetime1">
              <a:rPr lang="en-US" smtClean="0"/>
              <a:t>1/16/2014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by: Donna Fair Conn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E0DE5-E3A4-4E38-A11B-809C90FD483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918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Parents’ Role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 smtClean="0"/>
              <a:t>Encourage youth to attend and participate in </a:t>
            </a:r>
            <a:r>
              <a:rPr lang="en-US" sz="2800" dirty="0" err="1" smtClean="0"/>
              <a:t>Orita</a:t>
            </a:r>
            <a:r>
              <a:rPr lang="en-US" sz="2800" dirty="0" smtClean="0"/>
              <a:t> workshops.</a:t>
            </a:r>
          </a:p>
          <a:p>
            <a:r>
              <a:rPr lang="en-US" sz="2800" dirty="0" smtClean="0"/>
              <a:t>Discuss with youth what they did in the workshops.</a:t>
            </a:r>
          </a:p>
          <a:p>
            <a:r>
              <a:rPr lang="en-US" sz="2800" dirty="0" smtClean="0"/>
              <a:t>Ensure youth documents in written, video, or artist fashion lessons learned.</a:t>
            </a:r>
          </a:p>
          <a:p>
            <a:r>
              <a:rPr lang="en-US" sz="2800" dirty="0" smtClean="0"/>
              <a:t>Email </a:t>
            </a:r>
            <a:r>
              <a:rPr lang="en-US" sz="2800" dirty="0" err="1" smtClean="0"/>
              <a:t>Orita</a:t>
            </a:r>
            <a:r>
              <a:rPr lang="en-US" sz="2800" dirty="0" smtClean="0"/>
              <a:t> facilitators requirement is complete.</a:t>
            </a:r>
          </a:p>
          <a:p>
            <a:r>
              <a:rPr lang="en-US" sz="2800" dirty="0" smtClean="0"/>
              <a:t>Essential to Requirement #2 – Managing Family Budget.</a:t>
            </a:r>
            <a:endParaRPr lang="en-US" sz="28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842CC-1E83-4D7A-9A72-09C3C802361C}" type="datetime1">
              <a:rPr lang="en-US" smtClean="0"/>
              <a:t>1/16/2014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by: Donna Fair Conn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E0DE5-E3A4-4E38-A11B-809C90FD483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92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Orita</a:t>
            </a:r>
            <a:r>
              <a:rPr lang="en-US" dirty="0" smtClean="0"/>
              <a:t> Facilitators’ Role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Develop or ensure </a:t>
            </a:r>
            <a:r>
              <a:rPr lang="en-US" i="1" u="sng" dirty="0" smtClean="0"/>
              <a:t>interactive</a:t>
            </a:r>
            <a:r>
              <a:rPr lang="en-US" dirty="0" smtClean="0"/>
              <a:t> workshops for youth for each requirement.</a:t>
            </a:r>
          </a:p>
          <a:p>
            <a:r>
              <a:rPr lang="en-US" dirty="0" smtClean="0"/>
              <a:t>Solicit persons to participate and help in workshops</a:t>
            </a:r>
          </a:p>
          <a:p>
            <a:pPr lvl="1"/>
            <a:r>
              <a:rPr lang="en-US" sz="2000" dirty="0" smtClean="0"/>
              <a:t>For example, Seniors for share experiences in Requirement 1, Pastors for Bible Study / Reflection in Requirement 6, etc.</a:t>
            </a:r>
          </a:p>
          <a:p>
            <a:r>
              <a:rPr lang="en-US" dirty="0" smtClean="0"/>
              <a:t>Ensure agenda is completed for each workshop and lead  the workshops. </a:t>
            </a:r>
          </a:p>
          <a:p>
            <a:r>
              <a:rPr lang="en-US" dirty="0" smtClean="0"/>
              <a:t>Responsible for communications to and from   parents and youth regarding </a:t>
            </a:r>
            <a:r>
              <a:rPr lang="en-US" dirty="0" err="1" smtClean="0"/>
              <a:t>Orita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79411-DD56-4229-8F76-C9416BEBA6EB}" type="datetime1">
              <a:rPr lang="en-US" smtClean="0"/>
              <a:t>1/16/2014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by: Donna Fair Conn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E0DE5-E3A4-4E38-A11B-809C90FD483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78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Orita</a:t>
            </a:r>
            <a:r>
              <a:rPr lang="en-US" dirty="0" smtClean="0"/>
              <a:t> Workshop Agenda Sample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49763"/>
          </a:xfrm>
        </p:spPr>
        <p:txBody>
          <a:bodyPr>
            <a:normAutofit/>
          </a:bodyPr>
          <a:lstStyle/>
          <a:p>
            <a:r>
              <a:rPr lang="en-US" dirty="0" smtClean="0"/>
              <a:t>Prayer</a:t>
            </a:r>
          </a:p>
          <a:p>
            <a:r>
              <a:rPr lang="en-US" dirty="0" smtClean="0"/>
              <a:t>Attendance Sheet</a:t>
            </a:r>
          </a:p>
          <a:p>
            <a:r>
              <a:rPr lang="en-US" dirty="0" smtClean="0"/>
              <a:t>Review the </a:t>
            </a:r>
            <a:r>
              <a:rPr lang="en-US" dirty="0" err="1" smtClean="0"/>
              <a:t>Orita</a:t>
            </a:r>
            <a:r>
              <a:rPr lang="en-US" dirty="0" smtClean="0"/>
              <a:t> Requirement (</a:t>
            </a:r>
            <a:r>
              <a:rPr lang="en-US" dirty="0" err="1" smtClean="0"/>
              <a:t>ie</a:t>
            </a:r>
            <a:r>
              <a:rPr lang="en-US" dirty="0" smtClean="0"/>
              <a:t>. Family Budget)</a:t>
            </a:r>
          </a:p>
          <a:p>
            <a:r>
              <a:rPr lang="en-US" dirty="0" smtClean="0"/>
              <a:t>Do the Workshop/ Guest Speaker(s).</a:t>
            </a:r>
          </a:p>
          <a:p>
            <a:r>
              <a:rPr lang="en-US" dirty="0" smtClean="0"/>
              <a:t>Discuss take away or lessons learned from the workshop.</a:t>
            </a:r>
          </a:p>
          <a:p>
            <a:r>
              <a:rPr lang="en-US" dirty="0" smtClean="0"/>
              <a:t>Review any actions items for next time.</a:t>
            </a:r>
          </a:p>
          <a:p>
            <a:r>
              <a:rPr lang="en-US" dirty="0" smtClean="0"/>
              <a:t>Prayer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8729E-23F7-4DAE-B94C-13DDB69FD98D}" type="datetime1">
              <a:rPr lang="en-US" smtClean="0"/>
              <a:t>1/16/2014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by: Donna Fair Conn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E0DE5-E3A4-4E38-A11B-809C90FD483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504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Orita</a:t>
            </a:r>
            <a:r>
              <a:rPr lang="en-US" dirty="0" smtClean="0"/>
              <a:t> Kick Off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3100" dirty="0" smtClean="0"/>
              <a:t>Field Day </a:t>
            </a:r>
            <a:r>
              <a:rPr lang="en-US" sz="2800" dirty="0" smtClean="0"/>
              <a:t>(recreation ministry)</a:t>
            </a:r>
          </a:p>
          <a:p>
            <a:endParaRPr lang="en-US" sz="2800" dirty="0" smtClean="0"/>
          </a:p>
          <a:p>
            <a:pPr lvl="1"/>
            <a:r>
              <a:rPr lang="en-US" sz="2400" dirty="0" smtClean="0"/>
              <a:t>obstacle course (maze – choice theme)</a:t>
            </a:r>
          </a:p>
          <a:p>
            <a:pPr lvl="1"/>
            <a:r>
              <a:rPr lang="en-US" sz="2400" dirty="0" smtClean="0"/>
              <a:t>Relays</a:t>
            </a:r>
          </a:p>
          <a:p>
            <a:pPr lvl="1"/>
            <a:r>
              <a:rPr lang="en-US" sz="2400" dirty="0" smtClean="0"/>
              <a:t>Basketball teams</a:t>
            </a:r>
          </a:p>
          <a:p>
            <a:pPr lvl="1"/>
            <a:r>
              <a:rPr lang="en-US" sz="2400" dirty="0" smtClean="0"/>
              <a:t>Events - youth with parents, youth against parents</a:t>
            </a:r>
          </a:p>
          <a:p>
            <a:pPr lvl="1"/>
            <a:r>
              <a:rPr lang="en-US" sz="2400" dirty="0" smtClean="0"/>
              <a:t>T-shirts </a:t>
            </a:r>
          </a:p>
          <a:p>
            <a:pPr lvl="1"/>
            <a:r>
              <a:rPr lang="en-US" sz="2400" dirty="0" smtClean="0"/>
              <a:t>Provide water</a:t>
            </a:r>
          </a:p>
          <a:p>
            <a:pPr lvl="1"/>
            <a:r>
              <a:rPr lang="en-US" sz="2400" dirty="0" smtClean="0"/>
              <a:t>Bookstore can sell snacks</a:t>
            </a:r>
          </a:p>
          <a:p>
            <a:pPr lvl="1"/>
            <a:endParaRPr lang="en-US" sz="2400" dirty="0"/>
          </a:p>
          <a:p>
            <a:pPr>
              <a:buFont typeface="Courier New" pitchFamily="49" charset="0"/>
              <a:buChar char="o"/>
            </a:pPr>
            <a:r>
              <a:rPr lang="en-US" sz="2600" dirty="0" smtClean="0"/>
              <a:t>Registration can continue at </a:t>
            </a:r>
            <a:r>
              <a:rPr lang="en-US" sz="2600" dirty="0" err="1" smtClean="0"/>
              <a:t>Orita</a:t>
            </a:r>
            <a:r>
              <a:rPr lang="en-US" sz="2600" dirty="0" smtClean="0"/>
              <a:t> Field Day.</a:t>
            </a:r>
          </a:p>
          <a:p>
            <a:pPr lvl="1"/>
            <a:endParaRPr lang="en-US" sz="2400" dirty="0"/>
          </a:p>
          <a:p>
            <a:pPr marL="457200" lvl="1" indent="0">
              <a:buNone/>
            </a:pPr>
            <a:endParaRPr lang="en-US" sz="2400" dirty="0" smtClean="0"/>
          </a:p>
          <a:p>
            <a:pPr lvl="1"/>
            <a:endParaRPr lang="en-US" sz="2400" dirty="0"/>
          </a:p>
          <a:p>
            <a:pPr lvl="1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30F5C-E08E-400A-A12C-30CB302FA31B}" type="datetime1">
              <a:rPr lang="en-US" smtClean="0"/>
              <a:t>1/16/2014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by: Donna Fair Conn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E0DE5-E3A4-4E38-A11B-809C90FD483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542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en-US" sz="2400" dirty="0" smtClean="0"/>
          </a:p>
          <a:p>
            <a:r>
              <a:rPr lang="en-US" sz="2400" dirty="0" smtClean="0"/>
              <a:t>Fair, Frank T. , </a:t>
            </a:r>
            <a:r>
              <a:rPr lang="en-US" sz="2400" i="1" u="sng" dirty="0" err="1" smtClean="0"/>
              <a:t>Orita</a:t>
            </a:r>
            <a:r>
              <a:rPr lang="en-US" sz="2400" i="1" u="sng" dirty="0" smtClean="0"/>
              <a:t> for Black Youth</a:t>
            </a:r>
            <a:r>
              <a:rPr lang="en-US" sz="2400" i="1" dirty="0" smtClean="0"/>
              <a:t>.</a:t>
            </a:r>
            <a:r>
              <a:rPr lang="en-US" sz="2400" dirty="0" smtClean="0"/>
              <a:t> Valley Forge, PA: Judson 	Press</a:t>
            </a:r>
          </a:p>
          <a:p>
            <a:pPr marL="0" indent="0">
              <a:buNone/>
            </a:pPr>
            <a:endParaRPr lang="en-US" sz="2400" i="1" dirty="0" smtClean="0"/>
          </a:p>
          <a:p>
            <a:r>
              <a:rPr lang="en-US" sz="2400" i="1" dirty="0" smtClean="0">
                <a:hlinkClick r:id="rId3"/>
              </a:rPr>
              <a:t>http://books.google.com/books?id=6cwDAAAAMBAJ&amp;pg=PA88&amp;lpg=PA88&amp;dq=orita+ebony+magazine&amp;source=bl&amp;ots=b1ioOOIJFA&amp;sig=0_rk1gHQ9xeUrPF4fIlpz5m15xc&amp;hl=en&amp;sa=X&amp;ei=xOb-UL68NM6u0AHIkYDQDg&amp;ved=0CDkQ6AEwAA</a:t>
            </a:r>
            <a:r>
              <a:rPr lang="en-US" sz="2400" i="1" dirty="0" smtClean="0"/>
              <a:t> </a:t>
            </a:r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96BA-804C-4006-92E3-E01A81744195}" type="datetime1">
              <a:rPr lang="en-US" smtClean="0"/>
              <a:t>1/16/2014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by: Donna Fair Conn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E0DE5-E3A4-4E38-A11B-809C90FD483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60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TC102455596[[fn=Spring]]</Template>
  <TotalTime>12953</TotalTime>
  <Words>719</Words>
  <Application>Microsoft Office PowerPoint</Application>
  <PresentationFormat>On-screen Show (4:3)</PresentationFormat>
  <Paragraphs>154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Spring</vt:lpstr>
      <vt:lpstr>Orita </vt:lpstr>
      <vt:lpstr>Orita Meaning</vt:lpstr>
      <vt:lpstr>Purpose for the Orita Ritual</vt:lpstr>
      <vt:lpstr>Orita Age / Support</vt:lpstr>
      <vt:lpstr>7 Orita Ritual Requirements</vt:lpstr>
      <vt:lpstr>Recommendations for Orita Requirements</vt:lpstr>
      <vt:lpstr>Recommendations for Orita Requirements cont’d</vt:lpstr>
      <vt:lpstr>Recommendations for Orita Requirements cont’d </vt:lpstr>
      <vt:lpstr>Parents’ Role</vt:lpstr>
      <vt:lpstr>Orita Facilitators’ Role</vt:lpstr>
      <vt:lpstr> Orita Workshop Agenda Sample </vt:lpstr>
      <vt:lpstr>Orita Kick Off </vt:lpstr>
      <vt:lpstr>References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Orita</dc:title>
  <dc:creator>William Conn</dc:creator>
  <cp:lastModifiedBy>William Conn</cp:lastModifiedBy>
  <cp:revision>48</cp:revision>
  <cp:lastPrinted>2013-01-29T21:49:34Z</cp:lastPrinted>
  <dcterms:created xsi:type="dcterms:W3CDTF">2013-01-11T17:41:45Z</dcterms:created>
  <dcterms:modified xsi:type="dcterms:W3CDTF">2014-01-16T15:37:57Z</dcterms:modified>
</cp:coreProperties>
</file>